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78" r:id="rId24"/>
    <p:sldId id="280" r:id="rId25"/>
    <p:sldId id="281" r:id="rId2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5E70A6-82A1-D1AA-032A-B4D2533A0F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BD1B02E-D0C4-61A5-C929-5D1DB6ADAA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DECCBE3-6AA9-D642-F8FB-7B4225DC7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42301-8B5C-476B-8433-D513A205BC01}" type="datetimeFigureOut">
              <a:rPr lang="it-IT" smtClean="0"/>
              <a:t>01/12/2025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C1D2B5D-FB14-F0DC-CB0F-D5FEA0ADF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A2F3443-5594-DFFD-A7ED-9539C7461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91B78-FE81-4B80-80AB-803837B97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763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9C0A9E-88E0-E204-1F3E-4EA4C4A08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139931F-DD77-51DC-5982-649701CE9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9A7C38A-DCD7-D64B-97E9-0BCC977F2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42301-8B5C-476B-8433-D513A205BC01}" type="datetimeFigureOut">
              <a:rPr lang="it-IT" smtClean="0"/>
              <a:t>01/12/2025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7E66E87-7B1E-964B-2798-AAE56BFB9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B42224B-5B7E-1E21-37D6-532BCB913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91B78-FE81-4B80-80AB-803837B97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4034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65DE5CB-9400-E9DB-B60B-8102366039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0A0DBE3-96A3-E835-B1CD-64B0604DCC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B75FD5-7411-5F5D-4DC2-F4543B03A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42301-8B5C-476B-8433-D513A205BC01}" type="datetimeFigureOut">
              <a:rPr lang="it-IT" smtClean="0"/>
              <a:t>01/12/2025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06F5877-ACF9-1972-6822-DEE5764DA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04C7921-A977-16C1-EE1A-DF83AFAB0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91B78-FE81-4B80-80AB-803837B97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6136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190FCD-C74F-479C-0D05-A02C4AC6D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9628A1-2B7C-9389-CF6F-195003DBD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932FCC9-7822-078C-CF20-610C83CB7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42301-8B5C-476B-8433-D513A205BC01}" type="datetimeFigureOut">
              <a:rPr lang="it-IT" smtClean="0"/>
              <a:t>01/12/2025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9243CB1-795F-2B28-28AD-8D0963894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74104DE-0750-135B-F03A-52BB653D1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91B78-FE81-4B80-80AB-803837B97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9755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B339F4-3F6A-650F-78AC-6EE789DC6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02F521A-DFC1-BCF2-841A-D7C4C4F23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E1A5C03-CCF0-BAFD-BEAB-47F6BCB1E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42301-8B5C-476B-8433-D513A205BC01}" type="datetimeFigureOut">
              <a:rPr lang="it-IT" smtClean="0"/>
              <a:t>01/12/2025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4E9488C-AEBC-7893-4983-C9F06E8C5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8D52AF8-E2C2-B70F-9E39-96D2C812C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91B78-FE81-4B80-80AB-803837B97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159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85FAB3-A4AF-F86D-88D5-A6326E790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53C7B59-EB80-2C15-D182-6CC0D7B7AE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9E8E004-F46A-1AEC-7D34-53FDE2AFEC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44BD3B1-EF6C-E0E3-8B3D-83417062E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42301-8B5C-476B-8433-D513A205BC01}" type="datetimeFigureOut">
              <a:rPr lang="it-IT" smtClean="0"/>
              <a:t>01/12/2025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BE6AA3C-7A0E-68FC-1120-C8642B9C8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FE250D2-8387-D21A-CB47-18743B236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91B78-FE81-4B80-80AB-803837B97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0429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8262DD-40FE-70D0-D6C5-F13F5F722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79BA900-5212-6B44-3DD1-0B274BA64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709E4BF-E54E-A973-DBD9-2AD654ED10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CFFDC6C-198A-C0C0-A7B3-4BFAD13F25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3D8BFF1-D295-65D2-87DD-CD97EF68F0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D94F338-9299-8E02-CC94-1D097FE29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42301-8B5C-476B-8433-D513A205BC01}" type="datetimeFigureOut">
              <a:rPr lang="it-IT" smtClean="0"/>
              <a:t>01/12/2025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EFCF1BF-C64A-2D69-1D4B-87388671E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2FA7898-1444-D317-F504-D8C779027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91B78-FE81-4B80-80AB-803837B97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6233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56B25F-9218-0128-E9CA-BDDC0E66E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A0D3D9A-E1D3-B5E4-C01B-CF33B5724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42301-8B5C-476B-8433-D513A205BC01}" type="datetimeFigureOut">
              <a:rPr lang="it-IT" smtClean="0"/>
              <a:t>01/12/2025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28A5535-1104-0F69-8DFC-C87D521A9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4A8855F-5CAD-352B-FE3F-8E0BBAA4E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91B78-FE81-4B80-80AB-803837B97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6116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97E092A-D519-0FB1-F736-CBA16285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42301-8B5C-476B-8433-D513A205BC01}" type="datetimeFigureOut">
              <a:rPr lang="it-IT" smtClean="0"/>
              <a:t>01/12/2025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526294A-C62B-56C8-9D9B-2E2595334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AE059B0-E73E-6BDD-77B9-CF434B10D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91B78-FE81-4B80-80AB-803837B97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9777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BA4F88-B145-493A-467B-CAB606033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42DF4A-C543-BFD9-7E79-9FC7781F7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F892A8C-3291-53DE-383C-94AF63E58D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172E3C4-71BF-61A9-87BF-EED50C97C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42301-8B5C-476B-8433-D513A205BC01}" type="datetimeFigureOut">
              <a:rPr lang="it-IT" smtClean="0"/>
              <a:t>01/12/2025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ACFF770-DBBD-5B32-7FA0-37FA1C3A1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D0E9D70-5C40-B3E3-968C-C26B39F43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91B78-FE81-4B80-80AB-803837B97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6046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246406-F122-3E11-AC3E-794ABBF02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541BAFB-5F4A-DFC7-E15F-F4A66C0F6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485C0FD-D2CE-8DA2-B10E-1DC6AF6B52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A6FFA5E-E590-5110-56A5-3CEB93FEC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42301-8B5C-476B-8433-D513A205BC01}" type="datetimeFigureOut">
              <a:rPr lang="it-IT" smtClean="0"/>
              <a:t>01/12/2025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743EAF8-9E18-7C5F-1DC0-2CB0A48AF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F9538AB-E4FC-544D-2CDE-F0C92BF1A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91B78-FE81-4B80-80AB-803837B97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6041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9B84D792-70A2-BF8E-76DB-A8FF4603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C1846D-6C31-9E7C-F725-9227F3639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332B4B-9FD8-D58B-F4D1-C14401B069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342301-8B5C-476B-8433-D513A205BC01}" type="datetimeFigureOut">
              <a:rPr lang="it-IT" smtClean="0"/>
              <a:t>01/12/2025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8ED3B34-8411-D155-440B-2816278AC9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88A288A-11F6-24EF-F80A-86BACC9806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891B78-FE81-4B80-80AB-803837B97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5723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5" name="Rectangle 3175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750" name="Picture 6" descr="dna molecolare struttura tecnologia sfondo Spettacoli il connessione di il  dna struttura per informazione Usato nel medicina adatto per manifesto  opera e opera relazionato per scienza 24469343 Arte vettoriale a Vecteezy">
            <a:extLst>
              <a:ext uri="{FF2B5EF4-FFF2-40B4-BE49-F238E27FC236}">
                <a16:creationId xmlns:a16="http://schemas.microsoft.com/office/drawing/2014/main" id="{7C674D8E-ACB1-9081-B47C-6917946EE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48" r="-1" b="1044"/>
          <a:stretch>
            <a:fillRect/>
          </a:stretch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ADD7994-4FAD-A096-B9A5-C6050CA0E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it-IT" sz="5100" b="1">
                <a:solidFill>
                  <a:schemeClr val="bg1"/>
                </a:solidFill>
              </a:rPr>
              <a:t>Integrated Multi-Omics Data Analysis</a:t>
            </a:r>
            <a:br>
              <a:rPr lang="it-IT" sz="5100" b="1">
                <a:solidFill>
                  <a:schemeClr val="bg1"/>
                </a:solidFill>
              </a:rPr>
            </a:br>
            <a:br>
              <a:rPr lang="it-IT" sz="5100">
                <a:solidFill>
                  <a:schemeClr val="bg1"/>
                </a:solidFill>
              </a:rPr>
            </a:br>
            <a:endParaRPr lang="it-IT" sz="5100"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02FA9BB-08E6-2B36-F36E-13751843B9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it-IT" b="1">
                <a:solidFill>
                  <a:schemeClr val="bg1"/>
                </a:solidFill>
              </a:rPr>
              <a:t>Gene Ontology &amp; HPO Visualization via MOFA</a:t>
            </a:r>
          </a:p>
          <a:p>
            <a:br>
              <a:rPr lang="it-IT" b="1">
                <a:solidFill>
                  <a:schemeClr val="bg1"/>
                </a:solidFill>
              </a:rPr>
            </a:br>
            <a:r>
              <a:rPr lang="it-IT" b="1">
                <a:solidFill>
                  <a:schemeClr val="bg1"/>
                </a:solidFill>
              </a:rPr>
              <a:t>Matteo Calloni – Daniel Simontacchi</a:t>
            </a:r>
          </a:p>
        </p:txBody>
      </p:sp>
      <p:sp>
        <p:nvSpPr>
          <p:cNvPr id="3175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668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67" name="Rectangle 15366">
            <a:extLst>
              <a:ext uri="{FF2B5EF4-FFF2-40B4-BE49-F238E27FC236}">
                <a16:creationId xmlns:a16="http://schemas.microsoft.com/office/drawing/2014/main" id="{DCF72F19-1473-448C-AA14-0CB8AA374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29B2C10-E5B9-192F-4639-0BDAA73B6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09" y="679731"/>
            <a:ext cx="4171994" cy="509807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it-IT" sz="2700" b="1" dirty="0"/>
              <a:t>Cluster </a:t>
            </a:r>
            <a:r>
              <a:rPr lang="it-IT" sz="2700" b="1" dirty="0" err="1"/>
              <a:t>Topology</a:t>
            </a:r>
            <a:r>
              <a:rPr lang="it-IT" sz="2700" b="1" dirty="0"/>
              <a:t> &amp; </a:t>
            </a:r>
            <a:r>
              <a:rPr lang="it-IT" sz="2700" b="1" dirty="0" err="1"/>
              <a:t>Boundaries</a:t>
            </a:r>
            <a:br>
              <a:rPr lang="it-IT" b="1" dirty="0"/>
            </a:br>
            <a:br>
              <a:rPr lang="it-IT" b="1" dirty="0"/>
            </a:br>
            <a:r>
              <a:rPr lang="en-US" sz="2700" b="1" dirty="0"/>
              <a:t>Boundaries:</a:t>
            </a:r>
            <a:r>
              <a:rPr lang="en-US" sz="2700" dirty="0"/>
              <a:t> Defining the "territory" of each gene cluster.</a:t>
            </a:r>
            <a:br>
              <a:rPr lang="en-US" sz="2700" dirty="0"/>
            </a:br>
            <a:r>
              <a:rPr lang="en-US" sz="2700" b="1" dirty="0"/>
              <a:t>Overlap:</a:t>
            </a:r>
            <a:r>
              <a:rPr lang="en-US" sz="2700" dirty="0"/>
              <a:t> Minimal overlap between Cluster 1 and Cluster 3 indicates distinct biological pathways.</a:t>
            </a:r>
            <a:br>
              <a:rPr lang="en-US" sz="2700" dirty="0"/>
            </a:br>
            <a:r>
              <a:rPr lang="en-US" sz="2700" b="1" dirty="0"/>
              <a:t>Spatial Logic:</a:t>
            </a:r>
            <a:r>
              <a:rPr lang="en-US" sz="2700" dirty="0"/>
              <a:t> Genes with similar functions map to the same geometric region.</a:t>
            </a:r>
            <a:br>
              <a:rPr lang="en-US" dirty="0"/>
            </a:br>
            <a:endParaRPr lang="en-US" sz="6000" dirty="0"/>
          </a:p>
        </p:txBody>
      </p:sp>
      <p:grpSp>
        <p:nvGrpSpPr>
          <p:cNvPr id="15369" name="Group 15368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15370" name="Straight Connector 15369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71" name="Rectangle 15370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373" name="Rectangle 1537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66B29D5B-5764-ACF0-3E64-DB2322646A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1" t="3720" r="11446" b="-2"/>
          <a:stretch>
            <a:fillRect/>
          </a:stretch>
        </p:blipFill>
        <p:spPr bwMode="auto">
          <a:xfrm>
            <a:off x="5640572" y="766916"/>
            <a:ext cx="5608830" cy="542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733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391" name="Rectangle 16390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15B8BF7-F608-A464-999C-B0D607164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100" b="1" dirty="0"/>
              <a:t>Connectivity:</a:t>
            </a:r>
            <a:r>
              <a:rPr lang="en-US" sz="3100" dirty="0"/>
              <a:t> The global gene interaction network naturally breaks into distinct biological modules rather than a single chaotic mess.</a:t>
            </a:r>
            <a:br>
              <a:rPr lang="en-US" dirty="0"/>
            </a:b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6393" name="Group 1639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6394" name="Rectangle 1639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95" name="Rectangle 1639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96" name="Rectangle 1639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398" name="Rectangle 1639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00" name="Rectangle 1639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7D21A78-4B1A-20F5-5FAA-C94459F34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57597" y="666728"/>
            <a:ext cx="5465791" cy="546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459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15" name="Rectangle 17414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9520E1A-798B-EB6B-BB1A-0CC813F63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b="1" dirty="0"/>
              <a:t>Modules:</a:t>
            </a:r>
            <a:r>
              <a:rPr lang="en-US" sz="2800" dirty="0"/>
              <a:t> Zooming into the strongest 200 interactions reveals clear separation between the three main gene groups.</a:t>
            </a:r>
            <a:br>
              <a:rPr lang="en-US" sz="2800" dirty="0"/>
            </a:b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7417" name="Group 1741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7418" name="Rectangle 1741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19" name="Rectangle 1741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20" name="Rectangle 1741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422" name="Rectangle 1742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24" name="Rectangle 1742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45CD934C-34F8-4CFE-458B-214446085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2492" y="1095263"/>
            <a:ext cx="5536001" cy="460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955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39" name="Rectangle 1843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764E31-BC8C-CCC7-8591-00BBA34CC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b="1" dirty="0"/>
              <a:t>Hub Genes:</a:t>
            </a:r>
            <a:r>
              <a:rPr lang="en-US" sz="2800" dirty="0"/>
              <a:t> We identified a few key genes acting as "bridges" or hubs, essential for connecting different biological processes.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8441" name="Group 1844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8442" name="Rectangle 1844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43" name="Rectangle 1844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44" name="Rectangle 1844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446" name="Rectangle 1844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48" name="Rectangle 1844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372F980A-03D9-5C66-8726-38EC8C02A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2492" y="1095263"/>
            <a:ext cx="5536001" cy="460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015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63" name="Rectangle 19462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634D1D7-0C59-4F1F-3FAF-1D1EB30C7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389239"/>
            <a:ext cx="4036334" cy="295907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b="1" dirty="0"/>
              <a:t>Cluster Definition:</a:t>
            </a:r>
            <a:r>
              <a:rPr lang="en-US" sz="2400" dirty="0"/>
              <a:t> The visualization shows how K-Means partitions the continuous Latent Space into three distinct "islands" of genes.</a:t>
            </a:r>
            <a:br>
              <a:rPr lang="en-US" sz="2400" dirty="0"/>
            </a:br>
            <a:r>
              <a:rPr lang="en-US" sz="2400" b="1" dirty="0"/>
              <a:t>Separation:</a:t>
            </a:r>
            <a:r>
              <a:rPr lang="en-US" sz="2400" dirty="0"/>
              <a:t> The empty space between the Blue, Green, and Orange groups indicates significant biological differences.</a:t>
            </a:r>
            <a:br>
              <a:rPr lang="en-US" sz="2400" dirty="0"/>
            </a:br>
            <a:endParaRPr lang="en-US" sz="2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9465" name="Group 1946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9466" name="Rectangle 1946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67" name="Rectangle 1946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68" name="Rectangle 1946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470" name="Rectangle 19469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72" name="Rectangle 1947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9D6185C0-ECFC-5154-CF49-E4926686B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2492" y="1192143"/>
            <a:ext cx="5536001" cy="4414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51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487" name="Rectangle 20486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1054669-89E5-6105-7670-86CFF353A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615381"/>
            <a:ext cx="4036334" cy="273293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2700" b="1" dirty="0"/>
              <a:t>Sample Validation:</a:t>
            </a:r>
            <a:r>
              <a:rPr lang="en-US" sz="2700" dirty="0"/>
              <a:t> Even when analyzing a smaller random subset (1,000 genes), the diagonal structure remains sharp.</a:t>
            </a:r>
            <a:br>
              <a:rPr lang="en-US" sz="2700" dirty="0"/>
            </a:br>
            <a:r>
              <a:rPr lang="en-US" sz="2700" b="1" dirty="0"/>
              <a:t>Stability:</a:t>
            </a:r>
            <a:r>
              <a:rPr lang="en-US" sz="2700" dirty="0"/>
              <a:t> This confirms that the patterns are robust and not just an artifact of the full dataset size.</a:t>
            </a:r>
            <a:br>
              <a:rPr lang="en-US" dirty="0"/>
            </a:b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0489" name="Group 20488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0490" name="Rectangle 20489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1" name="Rectangle 2049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2" name="Rectangle 2049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494" name="Rectangle 20493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96" name="Rectangle 2049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408A494D-88AE-81D2-8EBC-FC4EAB11A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3248" y="666728"/>
            <a:ext cx="5274488" cy="546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507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511" name="Rectangle 21510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EFB0DD1-1BC3-6BA6-9A49-37F2D1774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b="1" dirty="0"/>
              <a:t>Robustness Check:</a:t>
            </a:r>
            <a:r>
              <a:rPr lang="en-US" sz="2800" dirty="0"/>
              <a:t> We compared our K-Means results against Spectral Clustering to ensure the validity of our segmentation.</a:t>
            </a:r>
            <a:br>
              <a:rPr lang="en-US" sz="2800" dirty="0"/>
            </a:br>
            <a:br>
              <a:rPr lang="en-US" sz="2800" dirty="0"/>
            </a:b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1513" name="Group 2151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1514" name="Rectangle 2151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15" name="Rectangle 215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16" name="Rectangle 215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518" name="Rectangle 2151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20" name="Rectangle 215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5D84C93B-F1B1-361F-396D-8107576E4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2492" y="1102183"/>
            <a:ext cx="5536001" cy="459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744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535" name="Rectangle 22534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DBDC8E2-ADB5-0425-B753-E922DBC42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b="1" dirty="0"/>
              <a:t>Agreement:</a:t>
            </a:r>
            <a:r>
              <a:rPr lang="en-US" sz="2800" dirty="0"/>
              <a:t> The diagonal dominance indicates &gt;95% agreement between algorithms, proving the clusters are stable.</a:t>
            </a:r>
            <a:br>
              <a:rPr lang="en-US" sz="2800" dirty="0"/>
            </a:br>
            <a:br>
              <a:rPr lang="en-US" sz="2800" dirty="0"/>
            </a:b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2537" name="Group 2253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2538" name="Rectangle 2253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39" name="Rectangle 2253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40" name="Rectangle 2253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542" name="Rectangle 2254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44" name="Rectangle 2254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62323BA5-F41B-8674-3AA5-609B018E4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2492" y="907362"/>
            <a:ext cx="5536001" cy="498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031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559" name="Rectangle 2355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72DBAAC-E00E-6E3D-9686-971A1A784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dirty="0"/>
              <a:t>Comparison of clustering algorithms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3561" name="Group 2356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3562" name="Rectangle 2356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63" name="Rectangle 2356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64" name="Rectangle 2356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566" name="Rectangle 2356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68" name="Rectangle 2356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9F91AEA3-50B5-DC6E-3A0F-DA32D2645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2492" y="2195543"/>
            <a:ext cx="5536001" cy="240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272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583" name="Rectangle 24582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C291B58-2B1B-A7CB-36D1-A54910843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625213"/>
            <a:ext cx="4036334" cy="272310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2200" b="1" dirty="0"/>
              <a:t>The "DNA" of Clusters:</a:t>
            </a:r>
            <a:r>
              <a:rPr lang="en-US" sz="2200" dirty="0"/>
              <a:t> Which MOFA Factor defines each group?</a:t>
            </a:r>
            <a:br>
              <a:rPr lang="en-US" sz="2200" dirty="0"/>
            </a:br>
            <a:r>
              <a:rPr lang="en-US" sz="2200" b="1" dirty="0"/>
              <a:t>Cluster 0:</a:t>
            </a:r>
            <a:r>
              <a:rPr lang="en-US" sz="2200" dirty="0"/>
              <a:t> Strongly driven by </a:t>
            </a:r>
            <a:r>
              <a:rPr lang="en-US" sz="2200" b="1" dirty="0"/>
              <a:t>Factor 2</a:t>
            </a:r>
            <a:r>
              <a:rPr lang="en-US" sz="2200" dirty="0"/>
              <a:t> (Positive, Red).</a:t>
            </a:r>
            <a:br>
              <a:rPr lang="en-US" sz="2200" dirty="0"/>
            </a:br>
            <a:r>
              <a:rPr lang="en-US" sz="2200" b="1" dirty="0"/>
              <a:t>Cluster 2:</a:t>
            </a:r>
            <a:r>
              <a:rPr lang="en-US" sz="2200" dirty="0"/>
              <a:t> Strongly driven by </a:t>
            </a:r>
            <a:r>
              <a:rPr lang="en-US" sz="2200" b="1" dirty="0"/>
              <a:t>Factor 2</a:t>
            </a:r>
            <a:r>
              <a:rPr lang="en-US" sz="2200" dirty="0"/>
              <a:t> (Negative, Blue) and </a:t>
            </a:r>
            <a:r>
              <a:rPr lang="en-US" sz="2200" b="1" dirty="0"/>
              <a:t>Factor 15</a:t>
            </a:r>
            <a:r>
              <a:rPr lang="en-US" sz="2200" dirty="0"/>
              <a:t>.</a:t>
            </a:r>
            <a:br>
              <a:rPr lang="en-US" sz="2200" dirty="0"/>
            </a:br>
            <a:r>
              <a:rPr lang="en-US" sz="2200" b="1" dirty="0"/>
              <a:t>Insight:</a:t>
            </a:r>
            <a:r>
              <a:rPr lang="en-US" sz="2200" dirty="0"/>
              <a:t> Factor 2 is the main discriminator between the two largest gene groups.</a:t>
            </a:r>
            <a:br>
              <a:rPr lang="en-US" dirty="0"/>
            </a:b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4585" name="Group 2458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4586" name="Rectangle 2458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87" name="Rectangle 2458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88" name="Rectangle 2458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590" name="Rectangle 24589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92" name="Rectangle 2459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375FC2EC-C505-26EC-E7C5-8DCFDE02C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2492" y="2174783"/>
            <a:ext cx="5536001" cy="244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9425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AB92DD4-448C-ADD8-8800-C33C74E63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3130041"/>
            <a:ext cx="4036334" cy="23876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100" b="1" dirty="0"/>
              <a:t>Correlation Structure:</a:t>
            </a:r>
            <a:r>
              <a:rPr lang="en-US" sz="3100" dirty="0"/>
              <a:t> The visible "block" structure indicates groups of genes working closely together.</a:t>
            </a:r>
            <a:br>
              <a:rPr lang="en-US" dirty="0"/>
            </a:br>
            <a:endParaRPr lang="en-US" sz="5400" dirty="0"/>
          </a:p>
        </p:txBody>
      </p:sp>
      <p:grpSp>
        <p:nvGrpSpPr>
          <p:cNvPr id="4105" name="Group 410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106" name="Rectangle 410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7" name="Rectangle 410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8" name="Rectangle 410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10" name="Rectangle 4109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2" name="Rectangle 411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E2324C9-FEC8-AE56-42A2-F316CF47D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" r="9037" b="-2"/>
          <a:stretch>
            <a:fillRect/>
          </a:stretch>
        </p:blipFill>
        <p:spPr bwMode="auto">
          <a:xfrm>
            <a:off x="5922492" y="666728"/>
            <a:ext cx="5536001" cy="546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844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607" name="Rectangle 25606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FE5B699-D12A-6B5F-1AA2-02168CCC8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b="1" dirty="0"/>
              <a:t>Key Drivers:</a:t>
            </a:r>
            <a:r>
              <a:rPr lang="en-US" sz="2800" dirty="0"/>
              <a:t> </a:t>
            </a:r>
            <a:r>
              <a:rPr lang="en-US" sz="2800" b="1" dirty="0"/>
              <a:t>Factor 1</a:t>
            </a:r>
            <a:r>
              <a:rPr lang="en-US" sz="2800" dirty="0"/>
              <a:t> and </a:t>
            </a:r>
            <a:r>
              <a:rPr lang="en-US" sz="2800" b="1" dirty="0"/>
              <a:t>Factor 2</a:t>
            </a:r>
            <a:r>
              <a:rPr lang="en-US" sz="2800" dirty="0"/>
              <a:t> capture the most variance overall, acting as the main "engines" of the model.</a:t>
            </a:r>
            <a:br>
              <a:rPr lang="en-US" sz="2800" dirty="0"/>
            </a:b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5609" name="Group 25608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5610" name="Rectangle 25609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11" name="Rectangle 2561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12" name="Rectangle 2561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614" name="Rectangle 25613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16" name="Rectangle 2561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25B0ECC7-70FB-CAA7-F5A5-168E5060E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2492" y="1185223"/>
            <a:ext cx="5536001" cy="442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155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631" name="Rectangle 26630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64AE488-39E9-1D7B-5BF3-6F491CA4A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b="1" dirty="0"/>
              <a:t>Cluster Specificity:</a:t>
            </a:r>
            <a:r>
              <a:rPr lang="en-US" sz="2800" dirty="0"/>
              <a:t> Breaking it down by cluster reveals that </a:t>
            </a:r>
            <a:r>
              <a:rPr lang="en-US" sz="2800" b="1" dirty="0"/>
              <a:t>Factor 7</a:t>
            </a:r>
            <a:r>
              <a:rPr lang="en-US" sz="2800" dirty="0"/>
              <a:t> is the unique signature defining the specific Cluster 1 (Green).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6633" name="Group 2663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6634" name="Rectangle 2663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35" name="Rectangle 2663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36" name="Rectangle 2663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638" name="Rectangle 2663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40" name="Rectangle 2663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DDC53F0A-1741-13F3-AC47-75105CBBC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2492" y="1102183"/>
            <a:ext cx="5536001" cy="459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849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E99993-430F-78B3-A008-325F4AF3E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41712"/>
            <a:ext cx="7848600" cy="117169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b="1" dirty="0"/>
              <a:t>Decoding Factor 1:</a:t>
            </a:r>
            <a:r>
              <a:rPr lang="en-US" sz="2800" dirty="0"/>
              <a:t> Represents a broader set of general cellular components, acting as a baseline for gene function.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  <p:cxnSp>
        <p:nvCxnSpPr>
          <p:cNvPr id="28681" name="Straight Connector 28680">
            <a:extLst>
              <a:ext uri="{FF2B5EF4-FFF2-40B4-BE49-F238E27FC236}">
                <a16:creationId xmlns:a16="http://schemas.microsoft.com/office/drawing/2014/main" id="{192712F8-36FA-35DF-0CE8-4098D9332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674" name="Picture 2">
            <a:extLst>
              <a:ext uri="{FF2B5EF4-FFF2-40B4-BE49-F238E27FC236}">
                <a16:creationId xmlns:a16="http://schemas.microsoft.com/office/drawing/2014/main" id="{7D9798F9-4D22-4C88-C0B2-5697F9DD1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5139" y="2468885"/>
            <a:ext cx="5077959" cy="250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>
            <a:extLst>
              <a:ext uri="{FF2B5EF4-FFF2-40B4-BE49-F238E27FC236}">
                <a16:creationId xmlns:a16="http://schemas.microsoft.com/office/drawing/2014/main" id="{71E81886-61AE-79B8-1D68-D2FD80D10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02321" y="2478788"/>
            <a:ext cx="5049295" cy="248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683" name="Straight Connector 28682">
            <a:extLst>
              <a:ext uri="{FF2B5EF4-FFF2-40B4-BE49-F238E27FC236}">
                <a16:creationId xmlns:a16="http://schemas.microsoft.com/office/drawing/2014/main" id="{AF9469B9-6468-5B6A-E832-8D4590388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897" y="5231580"/>
            <a:ext cx="10459156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085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150ED7-6392-15D0-8FCA-AD71DBF6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41712"/>
            <a:ext cx="7848600" cy="117169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b="1" dirty="0"/>
              <a:t>Decoding Factor 2:</a:t>
            </a:r>
            <a:r>
              <a:rPr lang="en-US" sz="2800" dirty="0"/>
              <a:t> This factor is strongly associated with specific metabolic processes (BP) and severe phenotypic abnormalities (HPO).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  <p:cxnSp>
        <p:nvCxnSpPr>
          <p:cNvPr id="27657" name="Straight Connector 27656">
            <a:extLst>
              <a:ext uri="{FF2B5EF4-FFF2-40B4-BE49-F238E27FC236}">
                <a16:creationId xmlns:a16="http://schemas.microsoft.com/office/drawing/2014/main" id="{192712F8-36FA-35DF-0CE8-4098D9332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50" name="Picture 2">
            <a:extLst>
              <a:ext uri="{FF2B5EF4-FFF2-40B4-BE49-F238E27FC236}">
                <a16:creationId xmlns:a16="http://schemas.microsoft.com/office/drawing/2014/main" id="{7401DDA5-5F5A-5D80-12C4-BF348F2B9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5139" y="2468885"/>
            <a:ext cx="5077959" cy="250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>
            <a:extLst>
              <a:ext uri="{FF2B5EF4-FFF2-40B4-BE49-F238E27FC236}">
                <a16:creationId xmlns:a16="http://schemas.microsoft.com/office/drawing/2014/main" id="{2CE07282-E6B7-DDDB-5744-F011AC302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02321" y="2478788"/>
            <a:ext cx="5049295" cy="248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659" name="Straight Connector 27658">
            <a:extLst>
              <a:ext uri="{FF2B5EF4-FFF2-40B4-BE49-F238E27FC236}">
                <a16:creationId xmlns:a16="http://schemas.microsoft.com/office/drawing/2014/main" id="{AF9469B9-6468-5B6A-E832-8D4590388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897" y="5231580"/>
            <a:ext cx="10459156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641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E79FB6-7451-844A-694F-1A5B07B5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41712"/>
            <a:ext cx="7848600" cy="117169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b="1" dirty="0"/>
              <a:t>Insight:</a:t>
            </a:r>
            <a:r>
              <a:rPr lang="en-US" sz="2800" dirty="0"/>
              <a:t> Factor 7 contains very specific terms that isolate the small "Cluster 1" population from the rest of the genes.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  <p:cxnSp>
        <p:nvCxnSpPr>
          <p:cNvPr id="29705" name="Straight Connector 29704">
            <a:extLst>
              <a:ext uri="{FF2B5EF4-FFF2-40B4-BE49-F238E27FC236}">
                <a16:creationId xmlns:a16="http://schemas.microsoft.com/office/drawing/2014/main" id="{192712F8-36FA-35DF-0CE8-4098D9332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698" name="Picture 2">
            <a:extLst>
              <a:ext uri="{FF2B5EF4-FFF2-40B4-BE49-F238E27FC236}">
                <a16:creationId xmlns:a16="http://schemas.microsoft.com/office/drawing/2014/main" id="{F22427DD-5676-BEB3-2429-802CC84B3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5139" y="2468885"/>
            <a:ext cx="5052313" cy="250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>
            <a:extLst>
              <a:ext uri="{FF2B5EF4-FFF2-40B4-BE49-F238E27FC236}">
                <a16:creationId xmlns:a16="http://schemas.microsoft.com/office/drawing/2014/main" id="{D4427569-162D-7F14-EAAB-F60DBF9CF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02321" y="2478788"/>
            <a:ext cx="5049295" cy="248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707" name="Straight Connector 29706">
            <a:extLst>
              <a:ext uri="{FF2B5EF4-FFF2-40B4-BE49-F238E27FC236}">
                <a16:creationId xmlns:a16="http://schemas.microsoft.com/office/drawing/2014/main" id="{AF9469B9-6468-5B6A-E832-8D4590388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897" y="5231580"/>
            <a:ext cx="10459156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217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30" name="Rectangle 30726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A6833C5-8FFE-2877-C053-4B4FCF88D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b="1" dirty="0"/>
              <a:t>Statistical Proof:</a:t>
            </a:r>
            <a:r>
              <a:rPr lang="en-US" sz="2000" dirty="0"/>
              <a:t> The clusters have significantly different distributions for Factor 1 and 2.</a:t>
            </a:r>
            <a:br>
              <a:rPr lang="en-US" sz="2000" dirty="0"/>
            </a:br>
            <a:r>
              <a:rPr lang="en-US" sz="2000" b="1" dirty="0"/>
              <a:t>Separation:</a:t>
            </a:r>
            <a:r>
              <a:rPr lang="en-US" sz="2000" dirty="0"/>
              <a:t> Factor 7 acts as a specific marker for the smaller Cluster 1.</a:t>
            </a:r>
            <a:br>
              <a:rPr lang="en-US" sz="2000" dirty="0"/>
            </a:br>
            <a:endParaRPr lang="en-US" sz="2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0729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37D8D0BD-ACD9-E5CA-90DF-08D71C2F1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3341" y="2633472"/>
            <a:ext cx="9022270" cy="358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31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7" name="Rectangle 8198">
            <a:extLst>
              <a:ext uri="{FF2B5EF4-FFF2-40B4-BE49-F238E27FC236}">
                <a16:creationId xmlns:a16="http://schemas.microsoft.com/office/drawing/2014/main" id="{50CEED20-A22C-4FC3-BC0E-F4FE53FDE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86063D7-000B-AA67-1A5E-90E3A3B95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825248"/>
            <a:ext cx="4036334" cy="23876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100" b="1" dirty="0"/>
              <a:t>Sparsity:</a:t>
            </a:r>
            <a:r>
              <a:rPr lang="en-US" sz="3100" dirty="0"/>
              <a:t> Most genes do not interact (dark areas), highlighting that the biological signal comes from specific functional modules.</a:t>
            </a:r>
            <a:br>
              <a:rPr lang="en-US" dirty="0"/>
            </a:b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209" name="Group 820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849524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8202" name="Rectangle 820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10" name="Rectangle 820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04" name="Rectangle 820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06" name="Rectangle 820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679732"/>
            <a:ext cx="6009366" cy="5423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C4CF6DB-3BA2-9B07-3705-E486209D2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2492" y="1052712"/>
            <a:ext cx="5536001" cy="467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08" name="Rectangle 820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87568" y="6355073"/>
            <a:ext cx="600760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44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3" name="Rectangle 9222">
            <a:extLst>
              <a:ext uri="{FF2B5EF4-FFF2-40B4-BE49-F238E27FC236}">
                <a16:creationId xmlns:a16="http://schemas.microsoft.com/office/drawing/2014/main" id="{8CC66E84-2B42-463F-8329-75BA0D521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3E84FC8-3D9C-BB73-56D6-9122D9A9B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3130041"/>
            <a:ext cx="4036334" cy="23876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100" b="1" dirty="0"/>
              <a:t>Insight:</a:t>
            </a:r>
            <a:r>
              <a:rPr lang="en-US" sz="3100" dirty="0"/>
              <a:t> The analysis confirms strong local signals, making the dataset suitable for Factor Analysis.</a:t>
            </a:r>
            <a:br>
              <a:rPr lang="en-US" dirty="0"/>
            </a:br>
            <a:endParaRPr lang="en-US" sz="5400" dirty="0"/>
          </a:p>
        </p:txBody>
      </p:sp>
      <p:grpSp>
        <p:nvGrpSpPr>
          <p:cNvPr id="9225" name="Group 922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9226" name="Rectangle 922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7" name="Rectangle 922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8" name="Rectangle 922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30" name="Rectangle 922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679732"/>
            <a:ext cx="6009366" cy="5423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E764E11-32B9-7A2D-EA01-2E58E30A4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"/>
          <a:stretch>
            <a:fillRect/>
          </a:stretch>
        </p:blipFill>
        <p:spPr bwMode="auto">
          <a:xfrm>
            <a:off x="5922492" y="928201"/>
            <a:ext cx="5536001" cy="492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32" name="Rectangle 9231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87568" y="6355073"/>
            <a:ext cx="600760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850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7" name="Rectangle 10246">
            <a:extLst>
              <a:ext uri="{FF2B5EF4-FFF2-40B4-BE49-F238E27FC236}">
                <a16:creationId xmlns:a16="http://schemas.microsoft.com/office/drawing/2014/main" id="{8CC66E84-2B42-463F-8329-75BA0D521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93D9225-37E7-3252-D643-371CDFB16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3130041"/>
            <a:ext cx="4036334" cy="23876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2200" b="1" dirty="0"/>
              <a:t>Dimensionality Reduction:</a:t>
            </a:r>
            <a:r>
              <a:rPr lang="en-US" sz="2200" dirty="0"/>
              <a:t> Compressing thousands of features into 2 Latent Factors.</a:t>
            </a:r>
            <a:br>
              <a:rPr lang="en-US" sz="2200" dirty="0"/>
            </a:br>
            <a:r>
              <a:rPr lang="en-US" sz="2200" b="1" dirty="0"/>
              <a:t>The V-Shape:</a:t>
            </a:r>
            <a:r>
              <a:rPr lang="en-US" sz="2200" dirty="0"/>
              <a:t> Indicates a continuous biological gradient rather than discrete buckets.</a:t>
            </a:r>
            <a:br>
              <a:rPr lang="en-US" sz="2200" dirty="0"/>
            </a:br>
            <a:r>
              <a:rPr lang="en-US" sz="2200" b="1" dirty="0"/>
              <a:t>Outliers:</a:t>
            </a:r>
            <a:r>
              <a:rPr lang="en-US" sz="2200" dirty="0"/>
              <a:t> The yellow points represent a distinct sub-population of genes with unique properties.</a:t>
            </a:r>
            <a:br>
              <a:rPr lang="en-US" dirty="0"/>
            </a:br>
            <a:endParaRPr lang="en-US" sz="5400" dirty="0"/>
          </a:p>
        </p:txBody>
      </p:sp>
      <p:grpSp>
        <p:nvGrpSpPr>
          <p:cNvPr id="10249" name="Group 10248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0250" name="Rectangle 10249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51" name="Rectangle 1025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52" name="Rectangle 1025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254" name="Rectangle 1025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679732"/>
            <a:ext cx="6009366" cy="5423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84A6497-796E-2252-1B19-C3C392B0C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3" b="-2"/>
          <a:stretch>
            <a:fillRect/>
          </a:stretch>
        </p:blipFill>
        <p:spPr bwMode="auto">
          <a:xfrm>
            <a:off x="5922492" y="928201"/>
            <a:ext cx="5536001" cy="492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6" name="Rectangle 1025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87568" y="6355073"/>
            <a:ext cx="600760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883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82" name="Rectangle 11270">
            <a:extLst>
              <a:ext uri="{FF2B5EF4-FFF2-40B4-BE49-F238E27FC236}">
                <a16:creationId xmlns:a16="http://schemas.microsoft.com/office/drawing/2014/main" id="{50CEED20-A22C-4FC3-BC0E-F4FE53FDE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C92744E5-CF6F-9BCB-DAF4-DCC32FD4C55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13810" y="2825248"/>
                <a:ext cx="4036334" cy="2387600"/>
              </a:xfrm>
            </p:spPr>
            <p:txBody>
              <a:bodyPr vert="horz" lIns="91440" tIns="45720" rIns="91440" bIns="45720" rtlCol="0" anchor="t">
                <a:normAutofit fontScale="90000"/>
              </a:bodyPr>
              <a:lstStyle/>
              <a:p>
                <a:r>
                  <a:rPr lang="en-US" sz="2000" b="1" dirty="0"/>
                  <a:t>Optimizing Clusters:</a:t>
                </a:r>
                <a:r>
                  <a:rPr lang="en-US" sz="2000" dirty="0"/>
                  <a:t> Tested from 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br>
                  <a:rPr lang="en-US" sz="2000" dirty="0"/>
                </a:br>
                <a:r>
                  <a:rPr lang="en-US" sz="2000" dirty="0"/>
                  <a:t> to 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r>
                  <a:rPr lang="en-US" sz="2000" dirty="0"/>
                  <a:t>.</a:t>
                </a:r>
                <a:br>
                  <a:rPr lang="en-US" sz="2000" dirty="0"/>
                </a:br>
                <a:r>
                  <a:rPr lang="en-US" sz="2000" b="1" dirty="0"/>
                  <a:t>Silhouette Score:</a:t>
                </a:r>
                <a:r>
                  <a:rPr lang="en-US" sz="2000" dirty="0"/>
                  <a:t> Measures how similar a gene is to its own cluster compared to others.</a:t>
                </a:r>
                <a:br>
                  <a:rPr lang="en-US" sz="2000" dirty="0"/>
                </a:br>
                <a:r>
                  <a:rPr lang="en-US" sz="2000" b="1" dirty="0"/>
                  <a:t>Result:</a:t>
                </a:r>
                <a:r>
                  <a:rPr lang="en-US" sz="2000" dirty="0"/>
                  <a:t> 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>
                        <a:latin typeface="Cambria Math" panose="02040503050406030204" pitchFamily="18" charset="0"/>
                      </a:rPr>
                      <m:t>=3</m:t>
                    </m:r>
                    <m:r>
                      <a:rPr lang="it-IT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(Red Dot) is the mathematical optimum for segmentation.</a:t>
                </a:r>
                <a:br>
                  <a:rPr lang="en-US" dirty="0"/>
                </a:br>
                <a:endParaRPr lang="en-US" sz="5400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C92744E5-CF6F-9BCB-DAF4-DCC32FD4C5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13810" y="2825248"/>
                <a:ext cx="4036334" cy="2387600"/>
              </a:xfrm>
              <a:blipFill>
                <a:blip r:embed="rId2"/>
                <a:stretch>
                  <a:fillRect l="-1360" t="-2296" r="-6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283" name="Group 1127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849524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284" name="Rectangle 1127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85" name="Rectangle 1127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86" name="Rectangle 1127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287" name="Rectangle 1127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679732"/>
            <a:ext cx="6009366" cy="5423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5E1672CD-BA87-9100-FF3F-AA0E97224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2492" y="1737792"/>
            <a:ext cx="5536001" cy="330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88" name="Rectangle 1127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87568" y="6355073"/>
            <a:ext cx="600760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372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307" name="Rectangle 12294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1215676-739A-3649-1C13-D58562479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09" y="679731"/>
            <a:ext cx="4171994" cy="50980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200" b="1" dirty="0"/>
              <a:t>Segmentation:</a:t>
            </a:r>
            <a:r>
              <a:rPr lang="en-US" sz="2200" dirty="0"/>
              <a:t> Three distinct biological behaviors identified.</a:t>
            </a:r>
            <a:br>
              <a:rPr lang="en-US" sz="2200" dirty="0"/>
            </a:br>
            <a:r>
              <a:rPr lang="en-US" sz="2200" b="1" dirty="0"/>
              <a:t>Cluster 0 (Blue):</a:t>
            </a:r>
            <a:r>
              <a:rPr lang="en-US" sz="2200" dirty="0"/>
              <a:t> The "Core" biological functions (largest group).</a:t>
            </a:r>
            <a:br>
              <a:rPr lang="en-US" sz="2200" dirty="0"/>
            </a:br>
            <a:r>
              <a:rPr lang="en-US" sz="2200" b="1" dirty="0"/>
              <a:t>Cluster 1 &amp; 2:</a:t>
            </a:r>
            <a:r>
              <a:rPr lang="en-US" sz="2200" dirty="0"/>
              <a:t> Specialized gene sets with distinct profiles.</a:t>
            </a:r>
            <a:br>
              <a:rPr lang="en-US" sz="2200" dirty="0"/>
            </a:br>
            <a:r>
              <a:rPr lang="en-US" sz="2200" b="1" dirty="0"/>
              <a:t>Insight:</a:t>
            </a:r>
            <a:r>
              <a:rPr lang="en-US" sz="2200" dirty="0"/>
              <a:t> Clear separation suggests distinct functional roles in the dataset.</a:t>
            </a:r>
            <a:br>
              <a:rPr lang="en-US" dirty="0"/>
            </a:b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2308" name="Group 12296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12298" name="Straight Connector 12297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09" name="Rectangle 12298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10" name="Rectangle 12300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81D051F-9946-2AD3-C4A6-5171F8ECA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40572" y="1088114"/>
            <a:ext cx="5608830" cy="457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091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19" name="Rectangle 13318">
            <a:extLst>
              <a:ext uri="{FF2B5EF4-FFF2-40B4-BE49-F238E27FC236}">
                <a16:creationId xmlns:a16="http://schemas.microsoft.com/office/drawing/2014/main" id="{DCF72F19-1473-448C-AA14-0CB8AA374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D4DFE83-DB70-EF5E-81B2-AAEC575B8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09" y="679731"/>
            <a:ext cx="4171994" cy="54162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b="1" dirty="0"/>
              <a:t>Validation:</a:t>
            </a:r>
            <a:r>
              <a:rPr lang="en-US" sz="3100" dirty="0"/>
              <a:t> Sorting the similarity matrix by our K-Means clusters reveals dense squares along the diagonal, confirming strong cluster cohesion.</a:t>
            </a:r>
            <a:br>
              <a:rPr lang="en-US" dirty="0"/>
            </a:br>
            <a:endParaRPr lang="en-US" sz="6000" dirty="0"/>
          </a:p>
        </p:txBody>
      </p:sp>
      <p:grpSp>
        <p:nvGrpSpPr>
          <p:cNvPr id="13321" name="Group 13320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13322" name="Straight Connector 13321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23" name="Rectangle 13322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325" name="Rectangle 1332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398041F3-E8D0-DA3D-3460-506A5C8FA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3" r="10974" b="2"/>
          <a:stretch>
            <a:fillRect/>
          </a:stretch>
        </p:blipFill>
        <p:spPr bwMode="auto">
          <a:xfrm>
            <a:off x="5640572" y="557360"/>
            <a:ext cx="5608830" cy="5632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868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43" name="Rectangle 14342">
            <a:extLst>
              <a:ext uri="{FF2B5EF4-FFF2-40B4-BE49-F238E27FC236}">
                <a16:creationId xmlns:a16="http://schemas.microsoft.com/office/drawing/2014/main" id="{DCF72F19-1473-448C-AA14-0CB8AA374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4C5B952-52F0-8477-A3B2-4168F0F95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09" y="679730"/>
            <a:ext cx="4171994" cy="48523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b="1" dirty="0"/>
              <a:t>Consistency:</a:t>
            </a:r>
            <a:r>
              <a:rPr lang="en-US" sz="3100" dirty="0"/>
              <a:t> The UMAP projection confirms that the 3 clusters remain distinct and well-separated even in non-linear space.</a:t>
            </a:r>
            <a:br>
              <a:rPr lang="en-US" dirty="0"/>
            </a:br>
            <a:endParaRPr lang="en-US" sz="6000" dirty="0"/>
          </a:p>
        </p:txBody>
      </p:sp>
      <p:grpSp>
        <p:nvGrpSpPr>
          <p:cNvPr id="14345" name="Group 14344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14346" name="Straight Connector 14345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47" name="Rectangle 14346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349" name="Rectangle 14348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0E01DA9-C909-0C25-96B9-72A5C7C02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0" r="13796" b="-2"/>
          <a:stretch>
            <a:fillRect/>
          </a:stretch>
        </p:blipFill>
        <p:spPr bwMode="auto">
          <a:xfrm>
            <a:off x="5640572" y="557360"/>
            <a:ext cx="5608830" cy="5632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317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737</Words>
  <Application>Microsoft Office PowerPoint</Application>
  <PresentationFormat>Widescreen</PresentationFormat>
  <Paragraphs>27</Paragraphs>
  <Slides>25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30" baseType="lpstr">
      <vt:lpstr>Aptos</vt:lpstr>
      <vt:lpstr>Aptos Display</vt:lpstr>
      <vt:lpstr>Arial</vt:lpstr>
      <vt:lpstr>Cambria Math</vt:lpstr>
      <vt:lpstr>Tema di Office</vt:lpstr>
      <vt:lpstr>Integrated Multi-Omics Data Analysis  </vt:lpstr>
      <vt:lpstr>Correlation Structure: The visible "block" structure indicates groups of genes working closely together. </vt:lpstr>
      <vt:lpstr>Sparsity: Most genes do not interact (dark areas), highlighting that the biological signal comes from specific functional modules. </vt:lpstr>
      <vt:lpstr>Insight: The analysis confirms strong local signals, making the dataset suitable for Factor Analysis. </vt:lpstr>
      <vt:lpstr>Dimensionality Reduction: Compressing thousands of features into 2 Latent Factors. The V-Shape: Indicates a continuous biological gradient rather than discrete buckets. Outliers: The yellow points represent a distinct sub-population of genes with unique properties. </vt:lpstr>
      <vt:lpstr>Optimizing Clusters: Tested from k=2  to  k=10. Silhouette Score: Measures how similar a gene is to its own cluster compared to others. Result: k=3 (Red Dot) is the mathematical optimum for segmentation. </vt:lpstr>
      <vt:lpstr>Segmentation: Three distinct biological behaviors identified. Cluster 0 (Blue): The "Core" biological functions (largest group). Cluster 1 &amp; 2: Specialized gene sets with distinct profiles. Insight: Clear separation suggests distinct functional roles in the dataset. </vt:lpstr>
      <vt:lpstr>Validation: Sorting the similarity matrix by our K-Means clusters reveals dense squares along the diagonal, confirming strong cluster cohesion. </vt:lpstr>
      <vt:lpstr>Consistency: The UMAP projection confirms that the 3 clusters remain distinct and well-separated even in non-linear space. </vt:lpstr>
      <vt:lpstr>Cluster Topology &amp; Boundaries  Boundaries: Defining the "territory" of each gene cluster. Overlap: Minimal overlap between Cluster 1 and Cluster 3 indicates distinct biological pathways. Spatial Logic: Genes with similar functions map to the same geometric region. </vt:lpstr>
      <vt:lpstr>Connectivity: The global gene interaction network naturally breaks into distinct biological modules rather than a single chaotic mess. </vt:lpstr>
      <vt:lpstr>Modules: Zooming into the strongest 200 interactions reveals clear separation between the three main gene groups. </vt:lpstr>
      <vt:lpstr>Hub Genes: We identified a few key genes acting as "bridges" or hubs, essential for connecting different biological processes.   </vt:lpstr>
      <vt:lpstr>Cluster Definition: The visualization shows how K-Means partitions the continuous Latent Space into three distinct "islands" of genes. Separation: The empty space between the Blue, Green, and Orange groups indicates significant biological differences. </vt:lpstr>
      <vt:lpstr>Sample Validation: Even when analyzing a smaller random subset (1,000 genes), the diagonal structure remains sharp. Stability: This confirms that the patterns are robust and not just an artifact of the full dataset size. </vt:lpstr>
      <vt:lpstr>Robustness Check: We compared our K-Means results against Spectral Clustering to ensure the validity of our segmentation.  </vt:lpstr>
      <vt:lpstr>Agreement: The diagonal dominance indicates &gt;95% agreement between algorithms, proving the clusters are stable.  </vt:lpstr>
      <vt:lpstr>Comparison of clustering algorithms</vt:lpstr>
      <vt:lpstr>The "DNA" of Clusters: Which MOFA Factor defines each group? Cluster 0: Strongly driven by Factor 2 (Positive, Red). Cluster 2: Strongly driven by Factor 2 (Negative, Blue) and Factor 15. Insight: Factor 2 is the main discriminator between the two largest gene groups. </vt:lpstr>
      <vt:lpstr>Key Drivers: Factor 1 and Factor 2 capture the most variance overall, acting as the main "engines" of the model. </vt:lpstr>
      <vt:lpstr>Cluster Specificity: Breaking it down by cluster reveals that Factor 7 is the unique signature defining the specific Cluster 1 (Green).   </vt:lpstr>
      <vt:lpstr>Decoding Factor 1: Represents a broader set of general cellular components, acting as a baseline for gene function.  </vt:lpstr>
      <vt:lpstr>Decoding Factor 2: This factor is strongly associated with specific metabolic processes (BP) and severe phenotypic abnormalities (HPO).  </vt:lpstr>
      <vt:lpstr>Insight: Factor 7 contains very specific terms that isolate the small "Cluster 1" population from the rest of the genes.   </vt:lpstr>
      <vt:lpstr>Statistical Proof: The clusters have significantly different distributions for Factor 1 and 2. Separation: Factor 7 acts as a specific marker for the smaller Cluster 1.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Simontacchi</dc:creator>
  <cp:lastModifiedBy>Daniel Simontacchi</cp:lastModifiedBy>
  <cp:revision>6</cp:revision>
  <dcterms:created xsi:type="dcterms:W3CDTF">2025-12-01T10:19:08Z</dcterms:created>
  <dcterms:modified xsi:type="dcterms:W3CDTF">2025-12-01T17:14:35Z</dcterms:modified>
</cp:coreProperties>
</file>